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3" r:id="rId4"/>
    <p:sldId id="266" r:id="rId5"/>
    <p:sldId id="257" r:id="rId6"/>
    <p:sldId id="267" r:id="rId7"/>
    <p:sldId id="261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4047-7F3A-45DA-9D5C-30F45F18D970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89D2-AA86-41B8-9950-1B3B9A135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32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4047-7F3A-45DA-9D5C-30F45F18D970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89D2-AA86-41B8-9950-1B3B9A135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77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4047-7F3A-45DA-9D5C-30F45F18D970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89D2-AA86-41B8-9950-1B3B9A135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93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4047-7F3A-45DA-9D5C-30F45F18D970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89D2-AA86-41B8-9950-1B3B9A135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61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4047-7F3A-45DA-9D5C-30F45F18D970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89D2-AA86-41B8-9950-1B3B9A135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76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4047-7F3A-45DA-9D5C-30F45F18D970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89D2-AA86-41B8-9950-1B3B9A135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10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4047-7F3A-45DA-9D5C-30F45F18D970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89D2-AA86-41B8-9950-1B3B9A135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7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4047-7F3A-45DA-9D5C-30F45F18D970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89D2-AA86-41B8-9950-1B3B9A135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69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4047-7F3A-45DA-9D5C-30F45F18D970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89D2-AA86-41B8-9950-1B3B9A135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1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4047-7F3A-45DA-9D5C-30F45F18D970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89D2-AA86-41B8-9950-1B3B9A135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28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4047-7F3A-45DA-9D5C-30F45F18D970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89D2-AA86-41B8-9950-1B3B9A135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13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F4047-7F3A-45DA-9D5C-30F45F18D970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089D2-AA86-41B8-9950-1B3B9A135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59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4095" y="1022376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Тема:Усиление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королевской власти в XVI–XVII вв.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420888"/>
            <a:ext cx="8964488" cy="4437112"/>
          </a:xfrm>
        </p:spPr>
        <p:txBody>
          <a:bodyPr>
            <a:normAutofit/>
          </a:bodyPr>
          <a:lstStyle/>
          <a:p>
            <a:pPr algn="l"/>
            <a:r>
              <a:rPr lang="ru-RU" sz="3300" b="1" i="1" dirty="0" smtClean="0">
                <a:solidFill>
                  <a:srgbClr val="C00000"/>
                </a:solidFill>
              </a:rPr>
              <a:t>План:</a:t>
            </a:r>
          </a:p>
          <a:p>
            <a:pPr marL="514350" indent="-514350" algn="l">
              <a:buAutoNum type="arabicPeriod"/>
            </a:pPr>
            <a:r>
              <a:rPr lang="ru-RU" sz="3300" b="1" i="1" dirty="0" smtClean="0">
                <a:solidFill>
                  <a:srgbClr val="C00000"/>
                </a:solidFill>
              </a:rPr>
              <a:t>Понятие и причины перехода к абсолютизму</a:t>
            </a:r>
          </a:p>
          <a:p>
            <a:pPr marL="514350" indent="-514350" algn="l">
              <a:buAutoNum type="arabicPeriod"/>
            </a:pPr>
            <a:r>
              <a:rPr lang="ru-RU" sz="3300" b="1" i="1" dirty="0" smtClean="0">
                <a:solidFill>
                  <a:srgbClr val="C00000"/>
                </a:solidFill>
              </a:rPr>
              <a:t>Органы власти в Англии и Франции</a:t>
            </a:r>
          </a:p>
          <a:p>
            <a:pPr marL="514350" indent="-514350" algn="l">
              <a:buAutoNum type="arabicPeriod"/>
            </a:pPr>
            <a:r>
              <a:rPr lang="ru-RU" sz="3300" b="1" i="1" dirty="0" smtClean="0">
                <a:solidFill>
                  <a:srgbClr val="C00000"/>
                </a:solidFill>
              </a:rPr>
              <a:t>Последствия усиления королевской власти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" y="4323"/>
            <a:ext cx="1568962" cy="15689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06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 descr="http://festival.1september.ru/articles/630445/img2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756084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933056"/>
            <a:ext cx="3475271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164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/>
              <a:t>Работа с текстом учебника, </a:t>
            </a:r>
            <a:r>
              <a:rPr lang="ru-RU" b="1" i="1" dirty="0" smtClean="0"/>
              <a:t>стр.33-34</a:t>
            </a:r>
            <a:endParaRPr lang="ru-RU" b="1" i="1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i="1" dirty="0" smtClean="0"/>
              <a:t>Прочитать текст, ответить на вопрос:</a:t>
            </a:r>
          </a:p>
          <a:p>
            <a:pPr marL="0" indent="0">
              <a:buNone/>
            </a:pPr>
            <a:r>
              <a:rPr lang="ru-RU" i="1" dirty="0" smtClean="0"/>
              <a:t>Как в условиях абсолютизма были организованы армия, налоговая и экономическая политика?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57164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Последствия усиления королевской власти: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1425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i="1" dirty="0"/>
              <a:t>Ликвидируется независимость феодальной знати.</a:t>
            </a:r>
          </a:p>
          <a:p>
            <a:pPr lvl="0"/>
            <a:r>
              <a:rPr lang="ru-RU" i="1" dirty="0"/>
              <a:t>Прекращаются междоусобные войны.</a:t>
            </a:r>
          </a:p>
          <a:p>
            <a:pPr lvl="0"/>
            <a:r>
              <a:rPr lang="ru-RU" i="1" dirty="0"/>
              <a:t>Ограничивается деятельность сословно-представительных органов.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57164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i="1" u="sng" dirty="0" smtClean="0"/>
              <a:t>Домашнее задание</a:t>
            </a:r>
            <a:endParaRPr lang="ru-RU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57164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ru-RU" b="1" i="1" dirty="0" smtClean="0">
                <a:solidFill>
                  <a:srgbClr val="C00000"/>
                </a:solidFill>
              </a:rPr>
              <a:t>1.Понятие </a:t>
            </a:r>
            <a:r>
              <a:rPr lang="ru-RU" b="1" i="1" dirty="0">
                <a:solidFill>
                  <a:srgbClr val="C00000"/>
                </a:solidFill>
              </a:rPr>
              <a:t>и причины перехода к абсолютизму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Прочитать документы, устно ответить  на вопросы: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smtClean="0"/>
              <a:t>Что </a:t>
            </a:r>
            <a:r>
              <a:rPr lang="ru-RU" dirty="0"/>
              <a:t>такое абсолютизм</a:t>
            </a:r>
            <a:r>
              <a:rPr lang="ru-RU" dirty="0" smtClean="0"/>
              <a:t>?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2) привести отрывки, где говорится об установлении абсолютной власти короля.</a:t>
            </a:r>
          </a:p>
          <a:p>
            <a:pPr marL="0" indent="0">
              <a:buNone/>
            </a:pP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060848"/>
            <a:ext cx="8064896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3600" i="1" dirty="0" smtClean="0"/>
          </a:p>
          <a:p>
            <a:r>
              <a:rPr lang="ru-RU" sz="3600" b="1" i="1" dirty="0" smtClean="0"/>
              <a:t>Абсолютизм </a:t>
            </a:r>
            <a:r>
              <a:rPr lang="ru-RU" sz="3600" i="1" dirty="0" smtClean="0"/>
              <a:t>- </a:t>
            </a:r>
            <a:r>
              <a:rPr lang="ru-RU" sz="3600" i="1" dirty="0"/>
              <a:t>форма </a:t>
            </a:r>
            <a:r>
              <a:rPr lang="ru-RU" sz="3600" i="1" dirty="0" smtClean="0"/>
              <a:t>правления, </a:t>
            </a:r>
            <a:r>
              <a:rPr lang="ru-RU" sz="3600" i="1" dirty="0"/>
              <a:t>при которой верховная власть неограниченно принадлежит </a:t>
            </a:r>
            <a:r>
              <a:rPr lang="ru-RU" sz="3600" i="1" dirty="0" smtClean="0"/>
              <a:t>монарху </a:t>
            </a:r>
            <a:r>
              <a:rPr lang="ru-RU" sz="3600" i="1" dirty="0"/>
              <a:t>и передается по </a:t>
            </a:r>
            <a:r>
              <a:rPr lang="ru-RU" sz="3600" i="1" dirty="0" smtClean="0"/>
              <a:t>наследству</a:t>
            </a:r>
          </a:p>
          <a:p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34865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тенденции в развитии государств Европы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628800"/>
            <a:ext cx="2592288" cy="138499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Возникновение простейших государств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1155" y="1669472"/>
            <a:ext cx="3024336" cy="138499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Политическая и феодальная раздробленность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4293096"/>
            <a:ext cx="2808312" cy="9541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Централизация власти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5460" y="4077651"/>
            <a:ext cx="2592288" cy="138499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Формирование абсолютистских монархий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565188" y="2145946"/>
            <a:ext cx="862796" cy="43204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5497092" y="3495933"/>
            <a:ext cx="1162278" cy="43204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0800000">
            <a:off x="3764028" y="4554125"/>
            <a:ext cx="930236" cy="43204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66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Факторы </a:t>
            </a:r>
            <a:r>
              <a:rPr lang="ru-RU" b="1" i="1" dirty="0">
                <a:solidFill>
                  <a:srgbClr val="FF0000"/>
                </a:solidFill>
              </a:rPr>
              <a:t>усиления королевской власти в </a:t>
            </a:r>
            <a:r>
              <a:rPr lang="ru-RU" b="1" i="1" dirty="0" smtClean="0">
                <a:solidFill>
                  <a:srgbClr val="FF0000"/>
                </a:solidFill>
              </a:rPr>
              <a:t>Европе</a:t>
            </a:r>
            <a:r>
              <a:rPr lang="ru-RU" b="1" i="1" dirty="0">
                <a:solidFill>
                  <a:srgbClr val="FF0000"/>
                </a:solidFill>
              </a:rPr>
              <a:t/>
            </a:r>
            <a:br>
              <a:rPr lang="ru-RU" b="1" i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Расширение доменов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Эпидемия чумы, опустошившая земли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ru-RU" dirty="0" smtClean="0">
                <a:sym typeface="Wingdings" pitchFamily="2" charset="2"/>
              </a:rPr>
              <a:t> перераспределение земли в пользу короля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ym typeface="Wingdings" pitchFamily="2" charset="2"/>
              </a:rPr>
              <a:t>Рост богатства городов  противостояние между горожанами и феодалами, арбитром в котором был король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59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213565"/>
              </p:ext>
            </p:extLst>
          </p:nvPr>
        </p:nvGraphicFramePr>
        <p:xfrm>
          <a:off x="0" y="10745"/>
          <a:ext cx="9143999" cy="66412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1600"/>
                <a:gridCol w="1800200"/>
                <a:gridCol w="1473628"/>
                <a:gridCol w="3494924"/>
                <a:gridCol w="1403647"/>
              </a:tblGrid>
              <a:tr h="8259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Причины </a:t>
                      </a: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централизации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 </a:t>
                      </a: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централизации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</a:t>
                      </a: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события 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Итоги </a:t>
                      </a: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централизации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575" marR="56575" marT="0" marB="0"/>
                </a:tc>
              </a:tr>
              <a:tr h="2664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endParaRPr lang="ru-RU" sz="17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endParaRPr lang="ru-RU" sz="17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700" b="1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Франция </a:t>
                      </a:r>
                      <a:endParaRPr lang="ru-RU" sz="1700" b="1" u="sng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575" marR="5657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6575" marR="56575" marT="0" marB="0"/>
                </a:tc>
              </a:tr>
              <a:tr h="31509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endParaRPr lang="ru-RU" sz="17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700" b="1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</a:t>
                      </a:r>
                      <a:r>
                        <a:rPr lang="ru-RU" sz="17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575" marR="5657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836712"/>
            <a:ext cx="1800200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Междоусобные воины, </a:t>
            </a:r>
          </a:p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потребность в сильной королевской власти для наведения порядка</a:t>
            </a:r>
            <a:endParaRPr lang="ru-RU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3783673"/>
            <a:ext cx="18002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Усиление власти Нормандской династии </a:t>
            </a:r>
          </a:p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укрепление авторитета короля</a:t>
            </a:r>
            <a:endParaRPr lang="ru-RU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15358" y="836712"/>
            <a:ext cx="1440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Король, средние слои (горожане, рыцари, крестьяне)</a:t>
            </a:r>
            <a:endParaRPr lang="ru-RU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77297" y="841844"/>
            <a:ext cx="353506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Подчинение вассалов королю, 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Завоевание Нормандии и Тулузы (Филипп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Август), 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Издание единых законов и монеты (Людовик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Святой)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Создание Генеральных штатов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(Филипп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Красивый)</a:t>
            </a:r>
            <a:endParaRPr lang="ru-RU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793579" y="3668255"/>
            <a:ext cx="14837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Король, рыцари, духовенство, горожане</a:t>
            </a:r>
            <a:endParaRPr lang="ru-RU" sz="20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255518" y="3498979"/>
            <a:ext cx="3340818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0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ru-RU" sz="1900" dirty="0" smtClean="0">
                <a:effectLst/>
                <a:latin typeface="Times New Roman" pitchFamily="18" charset="0"/>
                <a:cs typeface="Times New Roman" pitchFamily="18" charset="0"/>
              </a:rPr>
              <a:t>Завоевание Англии норманнами, перепись населения (Вильгельм </a:t>
            </a:r>
            <a:r>
              <a:rPr lang="en-US" sz="1900" dirty="0" smtClean="0"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900" dirty="0" smtClean="0"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ctr">
              <a:lnSpc>
                <a:spcPct val="10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ru-RU" sz="1900" dirty="0" smtClean="0">
                <a:effectLst/>
                <a:latin typeface="Times New Roman" pitchFamily="18" charset="0"/>
                <a:cs typeface="Times New Roman" pitchFamily="18" charset="0"/>
              </a:rPr>
              <a:t>Победа в борьбе со знатью, судебная реформа, военная реформа, усиление власти шерифов (Генрих </a:t>
            </a:r>
            <a:r>
              <a:rPr lang="en-US" sz="1900" dirty="0" smtClean="0">
                <a:effectLst/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900" dirty="0" smtClean="0"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ctr">
              <a:lnSpc>
                <a:spcPct val="10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ru-RU" sz="1900" dirty="0" smtClean="0">
                <a:effectLst/>
                <a:latin typeface="Times New Roman" pitchFamily="18" charset="0"/>
                <a:cs typeface="Times New Roman" pitchFamily="18" charset="0"/>
              </a:rPr>
              <a:t>Великая хартия вольносте</a:t>
            </a:r>
            <a:r>
              <a:rPr lang="ru-RU" sz="1900" dirty="0" smtClean="0">
                <a:effectLst/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й</a:t>
            </a:r>
            <a:r>
              <a:rPr lang="ru-RU" sz="1900" dirty="0" smtClean="0">
                <a:effectLst/>
                <a:latin typeface="Times New Roman" pitchFamily="18" charset="0"/>
                <a:cs typeface="Times New Roman" pitchFamily="18" charset="0"/>
              </a:rPr>
              <a:t> (Иоанн Безземельный)</a:t>
            </a:r>
          </a:p>
          <a:p>
            <a:pPr marL="285750" indent="-285750" algn="ctr">
              <a:lnSpc>
                <a:spcPct val="10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ru-RU" sz="19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Создание парламента</a:t>
            </a:r>
            <a:endParaRPr lang="ru-RU" sz="1900" b="1" dirty="0" smtClean="0">
              <a:solidFill>
                <a:srgbClr val="FF000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1900" dirty="0"/>
          </a:p>
        </p:txBody>
      </p:sp>
      <p:sp>
        <p:nvSpPr>
          <p:cNvPr id="14" name="TextBox 13"/>
          <p:cNvSpPr txBox="1"/>
          <p:nvPr/>
        </p:nvSpPr>
        <p:spPr>
          <a:xfrm>
            <a:off x="7812360" y="2768010"/>
            <a:ext cx="1351288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Возникновение сословной монархии </a:t>
            </a:r>
          </a:p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15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+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604448" cy="53285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Создание органов сословного представительства:</a:t>
            </a:r>
          </a:p>
          <a:p>
            <a:pPr>
              <a:buFontTx/>
              <a:buChar char="-"/>
            </a:pPr>
            <a:r>
              <a:rPr lang="ru-RU" dirty="0" smtClean="0"/>
              <a:t>Генеральные Штаты во Франции</a:t>
            </a:r>
          </a:p>
          <a:p>
            <a:pPr>
              <a:buFontTx/>
              <a:buChar char="-"/>
            </a:pPr>
            <a:r>
              <a:rPr lang="ru-RU" dirty="0" smtClean="0"/>
              <a:t>Парламент в Англии</a:t>
            </a:r>
          </a:p>
          <a:p>
            <a:pPr>
              <a:buFontTx/>
              <a:buChar char="-"/>
            </a:pPr>
            <a:r>
              <a:rPr lang="ru-RU" dirty="0" smtClean="0"/>
              <a:t>Кортесы в Испании</a:t>
            </a:r>
          </a:p>
          <a:p>
            <a:pPr>
              <a:buFontTx/>
              <a:buChar char="-"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Возникновение сословно-представительных монархий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Государство, в котором монарх управляет страной, опираясь на решения собрания выборных представителей различных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сословий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11960" y="2996952"/>
            <a:ext cx="720080" cy="792088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96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518457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Причины перехода к абсолютизму: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Ослабление роли церкви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Ослабление власти феодалов и увеличение роли городской элиты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роли профессиональных наемных войск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Заинтересованность населения в сильной центральной власти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69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2. Органы власти в Англии и Франции 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08912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1 вариант: </a:t>
            </a:r>
            <a:r>
              <a:rPr lang="ru-RU" i="1" dirty="0" smtClean="0"/>
              <a:t>Органы государственной власти Англии (с.24-27)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2 вариант: </a:t>
            </a:r>
            <a:r>
              <a:rPr lang="ru-RU" i="1" dirty="0" smtClean="0"/>
              <a:t>Органы государственной власти Франции (с.25-29)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Составляющие схемы:</a:t>
            </a:r>
          </a:p>
          <a:p>
            <a:pPr marL="0" indent="0">
              <a:buNone/>
            </a:pPr>
            <a:r>
              <a:rPr lang="ru-RU" i="1" dirty="0" smtClean="0"/>
              <a:t>1. Правитель</a:t>
            </a:r>
          </a:p>
          <a:p>
            <a:pPr marL="0" indent="0">
              <a:buNone/>
            </a:pPr>
            <a:r>
              <a:rPr lang="ru-RU" i="1" dirty="0" smtClean="0"/>
              <a:t>2. Законодательная власть</a:t>
            </a:r>
          </a:p>
          <a:p>
            <a:pPr marL="0" indent="0">
              <a:buNone/>
            </a:pPr>
            <a:r>
              <a:rPr lang="ru-RU" i="1" dirty="0" smtClean="0"/>
              <a:t>3. Исполнительная власть</a:t>
            </a:r>
          </a:p>
          <a:p>
            <a:pPr marL="0" indent="0">
              <a:buNone/>
            </a:pPr>
            <a:r>
              <a:rPr lang="ru-RU" i="1" dirty="0" smtClean="0"/>
              <a:t>4. Судебная власть</a:t>
            </a:r>
          </a:p>
          <a:p>
            <a:pPr marL="0" indent="0">
              <a:buNone/>
            </a:pPr>
            <a:r>
              <a:rPr lang="ru-RU" i="1" dirty="0" smtClean="0"/>
              <a:t>5. Местные органы власти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9555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festival.1september.ru/articles/630445/img1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0"/>
            <a:ext cx="6912767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149080"/>
            <a:ext cx="3384102" cy="2714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49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415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Тема Office</vt:lpstr>
      <vt:lpstr>Тема:Усиление королевской власти в XVI–XVII вв. </vt:lpstr>
      <vt:lpstr>1.Понятие и причины перехода к абсолютизму</vt:lpstr>
      <vt:lpstr>Общие тенденции в развитии государств Европы</vt:lpstr>
      <vt:lpstr>Факторы усиления королевской власти в Европе </vt:lpstr>
      <vt:lpstr>Презентация PowerPoint</vt:lpstr>
      <vt:lpstr>+</vt:lpstr>
      <vt:lpstr>Презентация PowerPoint</vt:lpstr>
      <vt:lpstr>2. Органы власти в Англии и Франции </vt:lpstr>
      <vt:lpstr>Презентация PowerPoint</vt:lpstr>
      <vt:lpstr>Презентация PowerPoint</vt:lpstr>
      <vt:lpstr>Презентация PowerPoint</vt:lpstr>
      <vt:lpstr>3. Последствия усиления королевской власти:</vt:lpstr>
      <vt:lpstr>Домашнее задание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Орден – организация монахов или ры</dc:title>
  <dc:creator>User</dc:creator>
  <cp:lastModifiedBy>Анастасия Хапчук</cp:lastModifiedBy>
  <cp:revision>30</cp:revision>
  <dcterms:created xsi:type="dcterms:W3CDTF">2013-11-19T16:47:38Z</dcterms:created>
  <dcterms:modified xsi:type="dcterms:W3CDTF">2015-09-05T13:55:25Z</dcterms:modified>
</cp:coreProperties>
</file>